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3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7" r:id="rId41"/>
    <p:sldId id="298" r:id="rId42"/>
    <p:sldId id="296" r:id="rId43"/>
    <p:sldId id="299" r:id="rId44"/>
    <p:sldId id="300" r:id="rId45"/>
    <p:sldId id="301" r:id="rId46"/>
    <p:sldId id="302" r:id="rId47"/>
    <p:sldId id="303" r:id="rId48"/>
    <p:sldId id="345" r:id="rId49"/>
    <p:sldId id="346" r:id="rId50"/>
    <p:sldId id="347" r:id="rId51"/>
    <p:sldId id="348" r:id="rId52"/>
    <p:sldId id="349" r:id="rId53"/>
    <p:sldId id="350" r:id="rId54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0" b="1" kern="1200">
        <a:solidFill>
          <a:srgbClr val="CCFF33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6000" b="1" kern="1200">
        <a:solidFill>
          <a:srgbClr val="CCFF33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6000" b="1" kern="1200">
        <a:solidFill>
          <a:srgbClr val="CCFF33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6000" b="1" kern="1200">
        <a:solidFill>
          <a:srgbClr val="CCFF33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6000" b="1" kern="1200">
        <a:solidFill>
          <a:srgbClr val="CCFF33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6000" b="1" kern="1200">
        <a:solidFill>
          <a:srgbClr val="CCFF33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6000" b="1" kern="1200">
        <a:solidFill>
          <a:srgbClr val="CCFF33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6000" b="1" kern="1200">
        <a:solidFill>
          <a:srgbClr val="CCFF33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6000" b="1" kern="1200">
        <a:solidFill>
          <a:srgbClr val="CCFF33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6600"/>
    <a:srgbClr val="FF0000"/>
    <a:srgbClr val="00FF00"/>
    <a:srgbClr val="00CC00"/>
    <a:srgbClr val="FFFF00"/>
    <a:srgbClr val="00009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05" autoAdjust="0"/>
    <p:restoredTop sz="94670" autoAdjust="0"/>
  </p:normalViewPr>
  <p:slideViewPr>
    <p:cSldViewPr>
      <p:cViewPr varScale="1">
        <p:scale>
          <a:sx n="66" d="100"/>
          <a:sy n="66" d="100"/>
        </p:scale>
        <p:origin x="-18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3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F9597F-EA6E-4B46-B7DE-85F541DB849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796E76-417C-4A84-A1AF-832CFD09448C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4DD45E-B14B-464B-82C9-DB190894E8FC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4C63B8-414F-4EA7-A339-43979B3F0192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114CBC-8D67-48DC-A2AC-F325BD015DAC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F10CE7-8CBE-434B-964E-51BF0142DEEC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2AC87D-C20D-4B74-A732-F8258F389FC3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633689-1AB8-47E6-9501-D570B8FFEBCA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B8B99A-B685-433C-8F34-533A70E263B7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B3C06D-FBBC-4F59-B26B-88AA3390E05A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78D6B7-D323-4F52-AE02-6A25489CB476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4F5A52-036B-43DA-BBB3-940E67F455EE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195F86-E6F9-48A6-863E-9D3125E89E0F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3311B-C071-44F0-9439-0531F4C8C24D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9DF4C-384B-4430-9217-5C4C750E413B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0158A8-9FD5-4BC4-90ED-94CED8A39296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6BD6F-78D6-4268-82F9-716BDF645F9D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756838-EC8E-40E6-B674-41DED96C70BD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98A42-05C2-4BCB-929E-3D37299EC07F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EF1213-B2EA-45F5-977A-875BEB940D4A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290B-1195-47A4-BFE5-A82D6A71165E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C60E40-44E1-4C77-A49F-4F118D9B1C70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81EF12-2744-49FB-BCFD-24DAA15D2EBE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43A5D2-1BD9-40AA-B057-086F356F784E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349262-5C23-43CC-B062-CE09DE5DE6A1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B6437-2647-4220-923B-BF1A7C8932A1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D15F6C-F878-44C4-9756-832FC2533BEC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B3E83C-918A-4EE9-9DC0-293BB0C26FDB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C1CB7B-A6F3-43F2-B857-925190D15989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AF010-D5D5-45DB-98B4-3FE7DBFDBE4C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C96DA9-2337-4D11-9D2B-C10D3A605186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058270-163E-4A3F-987B-6BE8F6712F25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465BEE-056A-4F4C-A0BD-9BE591BC5980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FF484B-F4B4-436C-BAA1-FCF72FB09A58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435AA9-217B-418E-898C-FC440790D209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D28021-DB05-43E3-9A77-7B4D414948D3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A734F6-FB6B-47B9-B19A-B9E3A52AB2C9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C5204C-34F4-4926-B9F0-DFFB2518580B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197549-FC80-42A2-BA10-A6BAE37A69BB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E34F31-E38C-47FE-A9C6-9AA62AFD62F0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0EE9D-48EE-4EF9-8CD4-FF3ABF895C0E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33E8CB-6799-420D-B5BA-E1EEBA660D4D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46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6F2D44-E24E-447F-A567-B7F168972780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EA8EBC-6771-4A11-8537-469940C24154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48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843259-0D60-4317-B955-C9ECB8D75515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49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57AE8F-DCFA-4A49-A500-14D1933F0EC2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8609E-E509-4583-A74A-6B0CAC250B58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50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4A6131-F701-4C43-A651-957626169680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51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BBEA51-2CE0-4EC9-80E6-4B5F2F1B93B7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52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DFF01-E6AF-41D2-BD5D-888F4BD978E2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53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8B0773-A747-400D-8739-FB9A4B77AF83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36F03C-9A92-4923-9E10-6A672FDB3A68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29F9C1-DE9E-4FCD-81FB-032FAB9671C4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D443D4-29F4-4600-96BF-6E95D3D1FCC4}" type="slidenum">
              <a:rPr lang="zh-CN" alt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altLang="zh-C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8D73C-1B3F-4821-8E89-43CDDA7976A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E90AA-AF47-43A8-9852-49704D8AD0E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49BFA-F9A3-4359-B35C-1CCD1002E78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E78F4-E7A0-4EAD-9A22-7A00B60B866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3B5EE-04D4-4B48-AF95-1E1D81DF7D2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86D9-A336-44B4-858F-7EE1CF8DE03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6F140-AAC6-4950-8EA4-7C518B7CD22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EDF65-705A-4067-931A-1E4027E3F84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486E1-8910-497F-B579-F28DF42FFDC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9C70B-189A-4BF7-952C-2CB6E64AAF2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C3681-3C21-4F09-8FD5-A264A81B59B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FE9CA118-9B31-4B74-8510-153DFE889EF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0" r:id="rId1"/>
    <p:sldLayoutId id="2147483942" r:id="rId2"/>
    <p:sldLayoutId id="2147483951" r:id="rId3"/>
    <p:sldLayoutId id="2147483943" r:id="rId4"/>
    <p:sldLayoutId id="2147483952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9" Type="http://schemas.openxmlformats.org/officeDocument/2006/relationships/slide" Target="slide39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34" Type="http://schemas.openxmlformats.org/officeDocument/2006/relationships/slide" Target="slide34.xml"/><Relationship Id="rId42" Type="http://schemas.openxmlformats.org/officeDocument/2006/relationships/slide" Target="slide42.xml"/><Relationship Id="rId47" Type="http://schemas.openxmlformats.org/officeDocument/2006/relationships/slide" Target="slide47.xml"/><Relationship Id="rId50" Type="http://schemas.openxmlformats.org/officeDocument/2006/relationships/slide" Target="slide50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33" Type="http://schemas.openxmlformats.org/officeDocument/2006/relationships/slide" Target="slide33.xml"/><Relationship Id="rId38" Type="http://schemas.openxmlformats.org/officeDocument/2006/relationships/slide" Target="slide38.xml"/><Relationship Id="rId46" Type="http://schemas.openxmlformats.org/officeDocument/2006/relationships/slide" Target="slide46.xml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29.xml"/><Relationship Id="rId41" Type="http://schemas.openxmlformats.org/officeDocument/2006/relationships/slide" Target="slide4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32" Type="http://schemas.openxmlformats.org/officeDocument/2006/relationships/slide" Target="slide32.xml"/><Relationship Id="rId37" Type="http://schemas.openxmlformats.org/officeDocument/2006/relationships/slide" Target="slide37.xml"/><Relationship Id="rId40" Type="http://schemas.openxmlformats.org/officeDocument/2006/relationships/slide" Target="slide40.xml"/><Relationship Id="rId45" Type="http://schemas.openxmlformats.org/officeDocument/2006/relationships/slide" Target="slide45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8.xml"/><Relationship Id="rId36" Type="http://schemas.openxmlformats.org/officeDocument/2006/relationships/slide" Target="slide36.xml"/><Relationship Id="rId49" Type="http://schemas.openxmlformats.org/officeDocument/2006/relationships/slide" Target="slide49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31" Type="http://schemas.openxmlformats.org/officeDocument/2006/relationships/slide" Target="slide31.xml"/><Relationship Id="rId44" Type="http://schemas.openxmlformats.org/officeDocument/2006/relationships/slide" Target="slide44.xml"/><Relationship Id="rId52" Type="http://schemas.openxmlformats.org/officeDocument/2006/relationships/slide" Target="slide52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Relationship Id="rId30" Type="http://schemas.openxmlformats.org/officeDocument/2006/relationships/slide" Target="slide30.xml"/><Relationship Id="rId35" Type="http://schemas.openxmlformats.org/officeDocument/2006/relationships/slide" Target="slide35.xml"/><Relationship Id="rId43" Type="http://schemas.openxmlformats.org/officeDocument/2006/relationships/slide" Target="slide43.xml"/><Relationship Id="rId48" Type="http://schemas.openxmlformats.org/officeDocument/2006/relationships/slide" Target="slide48.xml"/><Relationship Id="rId8" Type="http://schemas.openxmlformats.org/officeDocument/2006/relationships/slide" Target="slide8.xml"/><Relationship Id="rId51" Type="http://schemas.openxmlformats.org/officeDocument/2006/relationships/slide" Target="slide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slkidsworld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428736"/>
            <a:ext cx="8305800" cy="198619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10600">
                <a:ea typeface="SimSun" pitchFamily="2" charset="-122"/>
              </a:rPr>
              <a:t>JEOPARDY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428750" y="5000625"/>
            <a:ext cx="63373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Level: Beginner</a:t>
            </a:r>
          </a:p>
          <a:p>
            <a:pPr algn="ctr">
              <a:spcBef>
                <a:spcPct val="50000"/>
              </a:spcBef>
            </a:pPr>
            <a:r>
              <a:rPr lang="en-US" altLang="zh-CN" sz="2400" b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Designed and created by ESL Kids World</a:t>
            </a: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/>
            </a:r>
            <a:b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</a:b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995738" y="649128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116013" y="5589588"/>
            <a:ext cx="655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  <a:latin typeface="Arial" pitchFamily="34" charset="0"/>
              </a:rPr>
              <a:t>It’s a pepper.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FOOD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1500188"/>
            <a:ext cx="43211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What vegetable is this?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pic>
        <p:nvPicPr>
          <p:cNvPr id="14342" name="Picture 10" descr="C:\Users\Rich\Documents\eslkidsworld.com\clip art\Food &amp; Drink\Veggies (A - Ch)\Bell Pepper 0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114941">
            <a:off x="4649788" y="1639887"/>
            <a:ext cx="3932238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116013" y="5805488"/>
            <a:ext cx="655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CN" sz="2800" b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It’s a coconut.</a:t>
            </a:r>
            <a:endParaRPr lang="en-GB" sz="2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FOOD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1500188"/>
            <a:ext cx="43211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What’s this?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pic>
        <p:nvPicPr>
          <p:cNvPr id="15366" name="Picture 13" descr="C:\Users\Rich\Documents\eslkidsworld.com\clip art\Food &amp; Drink\Fruits (C - I)\Coconut 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2500313"/>
            <a:ext cx="44577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116013" y="5589588"/>
            <a:ext cx="655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It’s a vegetable.</a:t>
            </a:r>
            <a:endParaRPr lang="en-GB" sz="2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FOOD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1500188"/>
            <a:ext cx="43211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Is asparagus a fruit or a vegetable?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pic>
        <p:nvPicPr>
          <p:cNvPr id="16390" name="Picture 12" descr="C:\Users\Rich\Documents\eslkidsworld.com\clip art\Food &amp; Drink\Veggies (A - Ch)\Asparagus 10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198282">
            <a:off x="4559300" y="2387600"/>
            <a:ext cx="43053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PARK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100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116013" y="5589588"/>
            <a:ext cx="655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  <a:latin typeface="Arial" pitchFamily="34" charset="0"/>
              </a:rPr>
              <a:t>You can have a picnic.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785938"/>
            <a:ext cx="91440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What can you have in the park?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It’s a kite.</a:t>
            </a:r>
            <a:endParaRPr lang="en-GB" sz="2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PARK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pic>
        <p:nvPicPr>
          <p:cNvPr id="18437" name="Picture 8" descr="C:\Users\Rich\Documents\eslkidsworld.com\clip art\Kids' Stuff\Toys (K - Sk)\Kite 16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1857375"/>
            <a:ext cx="3743325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500188"/>
            <a:ext cx="43211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What’s this called?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0" y="58054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CN" sz="2800" b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You can ride a bike.</a:t>
            </a:r>
            <a:endParaRPr lang="en-GB" sz="2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PARK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785938"/>
            <a:ext cx="91440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What can you ride in the park?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0" y="530066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CN" sz="3200" b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You can sit on a bench.</a:t>
            </a:r>
            <a:endParaRPr lang="en-GB" sz="24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PARK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785938"/>
            <a:ext cx="91440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What can you sit on in the park?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0" y="573405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It’s a pond.</a:t>
            </a:r>
            <a:endParaRPr lang="en-GB" sz="24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PARK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500188"/>
            <a:ext cx="43211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What’s this called?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pic>
        <p:nvPicPr>
          <p:cNvPr id="21510" name="Picture 8" descr="C:\Users\Rich\Documents\eslkidsworld.com\clip art\Landscapes\Landscapes (P - S)\Pond 0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8125" y="2214563"/>
            <a:ext cx="48387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>
                <a:ea typeface="SimSun" pitchFamily="2" charset="-122"/>
              </a:rPr>
              <a:t>IN THE HOUSE </a:t>
            </a:r>
            <a:r>
              <a:rPr altLang="zh-CN" sz="5400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100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0" y="551656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It’s a bed.</a:t>
            </a:r>
            <a:endParaRPr lang="en-GB" sz="2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500188"/>
            <a:ext cx="43211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What’s this?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pic>
        <p:nvPicPr>
          <p:cNvPr id="22534" name="Picture 7" descr="C:\Users\Rich\Documents\eslkidsworld.com\clip art\Household\Bedroom\Bed 01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1428750"/>
            <a:ext cx="4672013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CN" sz="2800" b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It’s a bathtub.</a:t>
            </a:r>
            <a:endParaRPr lang="en-GB" sz="2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>
                <a:ea typeface="SimSun" pitchFamily="2" charset="-122"/>
              </a:rPr>
              <a:t>IN THE HOUSE </a:t>
            </a:r>
            <a:r>
              <a:rPr altLang="zh-CN" sz="5400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500188"/>
            <a:ext cx="43211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What’s this?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pic>
        <p:nvPicPr>
          <p:cNvPr id="23558" name="Picture 7" descr="C:\Users\Rich\Documents\eslkidsworld.com\clip art\Household\Bathroom (A - Sh)\Bathing 0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932363" y="928688"/>
            <a:ext cx="3811587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398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altLang="zh-CN" b="1" smtClean="0">
                <a:solidFill>
                  <a:srgbClr val="F8F8F8"/>
                </a:solidFill>
                <a:latin typeface="Copperplate Gothic Light" pitchFamily="34" charset="0"/>
                <a:ea typeface="SimSun" pitchFamily="2" charset="-122"/>
              </a:rPr>
              <a:t>CATEGORIES</a:t>
            </a:r>
            <a:endParaRPr altLang="zh-CN" b="1">
              <a:solidFill>
                <a:srgbClr val="F8F8F8"/>
              </a:solidFill>
              <a:latin typeface="Copperplate Gothic Light" pitchFamily="34" charset="0"/>
              <a:ea typeface="SimSun" pitchFamily="2" charset="-122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357188" y="1143000"/>
            <a:ext cx="4286250" cy="657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zh-CN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SimSun" pitchFamily="2" charset="-122"/>
              </a:rPr>
              <a:t>ANIMALS</a:t>
            </a:r>
            <a:endParaRPr lang="en-GB" sz="36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3" action="ppaction://hlinksldjump"/>
              </a:rPr>
              <a:t>1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4" action="ppaction://hlinksldjump"/>
              </a:rPr>
              <a:t>2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5" action="ppaction://hlinksldjump"/>
              </a:rPr>
              <a:t>3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6" action="ppaction://hlinksldjump"/>
              </a:rPr>
              <a:t>4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7" action="ppaction://hlinksldjump"/>
              </a:rPr>
              <a:t>5</a:t>
            </a:r>
            <a:endParaRPr lang="en-GB" sz="3200" dirty="0">
              <a:solidFill>
                <a:schemeClr val="tx1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GB" altLang="zh-CN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SimSun" pitchFamily="2" charset="-122"/>
              </a:rPr>
              <a:t>FOOD</a:t>
            </a:r>
            <a:endParaRPr lang="en-GB" sz="36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8" action="ppaction://hlinksldjump"/>
              </a:rPr>
              <a:t>1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9" action="ppaction://hlinksldjump"/>
              </a:rPr>
              <a:t>2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10" action="ppaction://hlinksldjump"/>
              </a:rPr>
              <a:t>3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11" action="ppaction://hlinksldjump"/>
              </a:rPr>
              <a:t>4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12" action="ppaction://hlinksldjump"/>
              </a:rPr>
              <a:t>5</a:t>
            </a:r>
            <a:endParaRPr lang="en-GB" sz="5400" dirty="0">
              <a:solidFill>
                <a:schemeClr val="tx1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GB" altLang="zh-CN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SimSun" pitchFamily="2" charset="-122"/>
              </a:rPr>
              <a:t>IN THE PARK</a:t>
            </a:r>
            <a:endParaRPr lang="en-GB" sz="36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13" action="ppaction://hlinksldjump"/>
              </a:rPr>
              <a:t>1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14" action="ppaction://hlinksldjump"/>
              </a:rPr>
              <a:t>2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15" action="ppaction://hlinksldjump"/>
              </a:rPr>
              <a:t>3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16" action="ppaction://hlinksldjump"/>
              </a:rPr>
              <a:t>4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17" action="ppaction://hlinksldjump"/>
              </a:rPr>
              <a:t>5</a:t>
            </a:r>
            <a:endParaRPr lang="en-GB" sz="5400" dirty="0">
              <a:solidFill>
                <a:schemeClr val="tx1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GB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IN THE HOUSE</a:t>
            </a:r>
          </a:p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18" action="ppaction://hlinksldjump"/>
              </a:rPr>
              <a:t>1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19" action="ppaction://hlinksldjump"/>
              </a:rPr>
              <a:t>2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20" action="ppaction://hlinksldjump"/>
              </a:rPr>
              <a:t>3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21" action="ppaction://hlinksldjump"/>
              </a:rPr>
              <a:t>4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22" action="ppaction://hlinksldjump"/>
              </a:rPr>
              <a:t>5</a:t>
            </a:r>
            <a:endParaRPr lang="en-GB" sz="5400" dirty="0">
              <a:solidFill>
                <a:schemeClr val="tx1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GB" altLang="zh-CN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SimSun" pitchFamily="2" charset="-122"/>
              </a:rPr>
              <a:t>IN THE SCHOOL</a:t>
            </a:r>
            <a:endParaRPr lang="en-GB" sz="36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23" action="ppaction://hlinksldjump"/>
              </a:rPr>
              <a:t>1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24" action="ppaction://hlinksldjump"/>
              </a:rPr>
              <a:t>2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25" action="ppaction://hlinksldjump"/>
              </a:rPr>
              <a:t>3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26" action="ppaction://hlinksldjump"/>
              </a:rPr>
              <a:t>4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27" action="ppaction://hlinksldjump"/>
              </a:rPr>
              <a:t>5</a:t>
            </a:r>
            <a:endParaRPr lang="en-GB" sz="5400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GB" sz="5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5111750" y="1143000"/>
            <a:ext cx="4032250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zh-CN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SimSun" pitchFamily="2" charset="-122"/>
              </a:rPr>
              <a:t>CLOTHING</a:t>
            </a:r>
            <a:endParaRPr lang="en-GB" sz="36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28" action="ppaction://hlinksldjump"/>
              </a:rPr>
              <a:t>1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29" action="ppaction://hlinksldjump"/>
              </a:rPr>
              <a:t>2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30" action="ppaction://hlinksldjump"/>
              </a:rPr>
              <a:t>3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31" action="ppaction://hlinksldjump"/>
              </a:rPr>
              <a:t>4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32" action="ppaction://hlinksldjump"/>
              </a:rPr>
              <a:t>5</a:t>
            </a:r>
            <a:endParaRPr lang="en-GB" sz="3200" dirty="0">
              <a:solidFill>
                <a:schemeClr val="tx1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GB" altLang="zh-CN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SimSun" pitchFamily="2" charset="-122"/>
              </a:rPr>
              <a:t>BODY PARTS</a:t>
            </a:r>
            <a:endParaRPr lang="en-GB" sz="36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33" action="ppaction://hlinksldjump"/>
              </a:rPr>
              <a:t>1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34" action="ppaction://hlinksldjump"/>
              </a:rPr>
              <a:t>2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35" action="ppaction://hlinksldjump"/>
              </a:rPr>
              <a:t>3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36" action="ppaction://hlinksldjump"/>
              </a:rPr>
              <a:t>4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37" action="ppaction://hlinksldjump"/>
              </a:rPr>
              <a:t>5</a:t>
            </a:r>
            <a:endParaRPr lang="en-GB" sz="5400" dirty="0">
              <a:solidFill>
                <a:schemeClr val="tx1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GB" altLang="zh-CN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SimSun" pitchFamily="2" charset="-122"/>
              </a:rPr>
              <a:t>SPORTS</a:t>
            </a:r>
            <a:endParaRPr lang="en-GB" sz="36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38" action="ppaction://hlinksldjump"/>
              </a:rPr>
              <a:t>1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39" action="ppaction://hlinksldjump"/>
              </a:rPr>
              <a:t>2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40" action="ppaction://hlinksldjump"/>
              </a:rPr>
              <a:t>3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41" action="ppaction://hlinksldjump"/>
              </a:rPr>
              <a:t>4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42" action="ppaction://hlinksldjump"/>
              </a:rPr>
              <a:t>5</a:t>
            </a:r>
            <a:endParaRPr lang="en-GB" sz="5400" dirty="0">
              <a:solidFill>
                <a:schemeClr val="tx1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GB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SimSun" pitchFamily="2" charset="-122"/>
              </a:rPr>
              <a:t>FAMILY</a:t>
            </a:r>
            <a:endParaRPr lang="en-GB" sz="36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43" action="ppaction://hlinksldjump"/>
              </a:rPr>
              <a:t>1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44" action="ppaction://hlinksldjump"/>
              </a:rPr>
              <a:t>2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45" action="ppaction://hlinksldjump"/>
              </a:rPr>
              <a:t>3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46" action="ppaction://hlinksldjump"/>
              </a:rPr>
              <a:t>4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47" action="ppaction://hlinksldjump"/>
              </a:rPr>
              <a:t>5</a:t>
            </a:r>
            <a:endParaRPr lang="en-GB" sz="5400" dirty="0">
              <a:solidFill>
                <a:schemeClr val="tx1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GB" altLang="zh-CN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SimSun" pitchFamily="2" charset="-122"/>
              </a:rPr>
              <a:t>COLOURS</a:t>
            </a:r>
            <a:endParaRPr lang="en-GB" sz="36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48" action="ppaction://hlinksldjump"/>
              </a:rPr>
              <a:t>1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49" action="ppaction://hlinksldjump"/>
              </a:rPr>
              <a:t>2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50" action="ppaction://hlinksldjump"/>
              </a:rPr>
              <a:t>3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51" action="ppaction://hlinksldjump"/>
              </a:rPr>
              <a:t>4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en-GB" sz="3200" dirty="0">
                <a:solidFill>
                  <a:schemeClr val="tx1"/>
                </a:solidFill>
                <a:latin typeface="Arial Narrow" pitchFamily="34" charset="0"/>
                <a:hlinkClick r:id="rId52" action="ppaction://hlinksldjump"/>
              </a:rPr>
              <a:t>5</a:t>
            </a:r>
            <a:endParaRPr lang="en-GB" sz="5400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GB" sz="54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CN" sz="2800" b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You cook food in the kitchen.</a:t>
            </a:r>
            <a:endParaRPr lang="en-GB" sz="2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>
                <a:ea typeface="SimSun" pitchFamily="2" charset="-122"/>
              </a:rPr>
              <a:t>IN THE HOUSE </a:t>
            </a:r>
            <a:r>
              <a:rPr altLang="zh-CN" sz="5400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785938"/>
            <a:ext cx="91440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In which room do you cook food?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0" y="55721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It’s a key.</a:t>
            </a:r>
            <a:endParaRPr lang="en-GB" sz="2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>
                <a:ea typeface="SimSun" pitchFamily="2" charset="-122"/>
              </a:rPr>
              <a:t>IN THE HOUSE </a:t>
            </a:r>
            <a:r>
              <a:rPr altLang="zh-CN" sz="5400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785938"/>
            <a:ext cx="91440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You use this to open doors and cupboards.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  <a:latin typeface="Arial" pitchFamily="34" charset="0"/>
              </a:rPr>
              <a:t>You eat your dinner in the dining room.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>
                <a:ea typeface="SimSun" pitchFamily="2" charset="-122"/>
              </a:rPr>
              <a:t>IN THE HOUSE </a:t>
            </a:r>
            <a:r>
              <a:rPr altLang="zh-CN" sz="5400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785938"/>
            <a:ext cx="91440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In which room do you eat your dinner?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IN THE SCHOOL  </a:t>
            </a:r>
            <a:r>
              <a:rPr altLang="zh-CN" sz="7200" smtClean="0">
                <a:ea typeface="SimSun" pitchFamily="2" charset="-122"/>
              </a:rPr>
              <a:t>100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It’s a blackboard.</a:t>
            </a:r>
            <a:endParaRPr lang="en-GB" sz="2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500188"/>
            <a:ext cx="43211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What’s this?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pic>
        <p:nvPicPr>
          <p:cNvPr id="27654" name="Picture 7" descr="C:\Users\Rich\Documents\eslkidsworld.com\clip art\Education &amp; Schools (Part 1)\Classroom &amp; Activities (A - F)\Chalkboard - Back to School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2286000"/>
            <a:ext cx="44577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IN THE SCHOOL 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You use scissors to cut paper.</a:t>
            </a:r>
            <a:endParaRPr lang="en-GB" sz="2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571625"/>
            <a:ext cx="4714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What do you use to cut paper?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pic>
        <p:nvPicPr>
          <p:cNvPr id="28678" name="Picture 8" descr="C:\Users\Rich\Documents\eslkidsworld.com\clip art\Education &amp; Schools (Part 1)\Cartoons (R - St)\Scissors 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2214563"/>
            <a:ext cx="40338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IN THE SCHOOL 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They are crayons.</a:t>
            </a:r>
            <a:endParaRPr lang="en-GB" sz="2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500188"/>
            <a:ext cx="43211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What are these?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pic>
        <p:nvPicPr>
          <p:cNvPr id="29702" name="Picture 8" descr="C:\Users\Rich\Documents\eslkidsworld.com\clip art\Education &amp; Schools (Part 1)\Cartoons (Cr - I)\Crayons 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000250"/>
            <a:ext cx="41894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IN THE SCHOOL 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You write with a pen or a pencil.</a:t>
            </a:r>
            <a:endParaRPr lang="en-GB" sz="2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785938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What do you write with?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IN THE SCHOOL 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It’s a stapler.</a:t>
            </a:r>
            <a:endParaRPr lang="en-GB" sz="2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500188"/>
            <a:ext cx="43211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What’s this?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pic>
        <p:nvPicPr>
          <p:cNvPr id="31750" name="Picture 8" descr="C:\Users\Rich\Documents\eslkidsworld.com\clip art\Education &amp; Schools (Part 2)\School Supplies (P - Z)\Stapler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500313"/>
            <a:ext cx="4173537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CLOTHING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 100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  <a:latin typeface="Arial" pitchFamily="34" charset="0"/>
              </a:rPr>
              <a:t>It’s a coat.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500188"/>
            <a:ext cx="43211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What’s this?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pic>
        <p:nvPicPr>
          <p:cNvPr id="32774" name="Picture 8" descr="C:\Users\Rich\Documents\eslkidsworld.com\clip art\Clothing &amp; Accessories\Clothing &amp; Fashion (A - F)\Coat 0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1500188"/>
            <a:ext cx="4029075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CLOTHING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 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  <a:latin typeface="Arial" pitchFamily="34" charset="0"/>
              </a:rPr>
              <a:t>Girls wear dresses.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1785938"/>
            <a:ext cx="91440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What do girls wear that boys don’t.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>
                <a:ea typeface="SimSun" pitchFamily="2" charset="-122"/>
              </a:rPr>
              <a:t>ANIMALS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100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1500188"/>
            <a:ext cx="43211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What’s the name of this animal?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143000" y="5572125"/>
            <a:ext cx="655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  <a:latin typeface="Arial" pitchFamily="34" charset="0"/>
              </a:rPr>
              <a:t>It’s a crocodile.</a:t>
            </a:r>
          </a:p>
        </p:txBody>
      </p:sp>
      <p:pic>
        <p:nvPicPr>
          <p:cNvPr id="7174" name="Picture 10" descr="C:\Users\Rich\Documents\eslkidsworld.com\clip art\Animals (Part 2)\Cartoons (A - Be)\Alligator - Rear View.wmf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471988" y="2786063"/>
            <a:ext cx="4672012" cy="3340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CLOTHING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 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  <a:latin typeface="Arial" pitchFamily="34" charset="0"/>
              </a:rPr>
              <a:t>It’s a jacket.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1500188"/>
            <a:ext cx="43211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What’s this?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pic>
        <p:nvPicPr>
          <p:cNvPr id="34822" name="Picture 7" descr="C:\Users\Rich\Documents\eslkidsworld.com\clip art\Clothing &amp; Accessories\Clothing &amp; Fashion (G - R)\Jacket - Denim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1643063"/>
            <a:ext cx="4672012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GB" b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CLOTHING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 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500188"/>
            <a:ext cx="43211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What are these?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  <a:latin typeface="Arial" pitchFamily="34" charset="0"/>
              </a:rPr>
              <a:t>They are gloves.</a:t>
            </a:r>
          </a:p>
        </p:txBody>
      </p:sp>
      <p:pic>
        <p:nvPicPr>
          <p:cNvPr id="35847" name="Picture 8" descr="C:\Users\Rich\Documents\eslkidsworld.com\clip art\Clothing &amp; Accessories\Jewelry &amp; Such (A - L)\Gloves 0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1857375"/>
            <a:ext cx="4672012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CLOTHING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 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  <a:latin typeface="Arial" pitchFamily="34" charset="0"/>
              </a:rPr>
              <a:t>It’s a blouse.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500188"/>
            <a:ext cx="43211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What’s this?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pic>
        <p:nvPicPr>
          <p:cNvPr id="36870" name="Picture 8" descr="C:\Users\Rich\Documents\eslkidsworld.com\clip art\Clothing &amp; Accessories\Clothing &amp; Fashion (A - F)\Blouse 8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1428750"/>
            <a:ext cx="36036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BODY PARTS  </a:t>
            </a:r>
            <a:r>
              <a:rPr altLang="zh-CN" sz="7200" smtClean="0">
                <a:ea typeface="SimSun" pitchFamily="2" charset="-122"/>
              </a:rPr>
              <a:t>100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  <a:latin typeface="Arial" pitchFamily="34" charset="0"/>
              </a:rPr>
              <a:t>It’s an ear.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500188"/>
            <a:ext cx="43211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What’s this?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pic>
        <p:nvPicPr>
          <p:cNvPr id="37894" name="Picture 7" descr="C:\Users\Rich\Documents\eslkidsworld.com\clip art\Anatomy\Anatomy (A - G)\Ear 10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1285875"/>
            <a:ext cx="2816225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BODY PARTS 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500188"/>
            <a:ext cx="43211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What’s this?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  <a:latin typeface="Arial" pitchFamily="34" charset="0"/>
              </a:rPr>
              <a:t>It’s a foot.</a:t>
            </a:r>
          </a:p>
        </p:txBody>
      </p:sp>
      <p:pic>
        <p:nvPicPr>
          <p:cNvPr id="38918" name="Picture 8" descr="C:\Users\Rich\Documents\eslkidsworld.com\clip art\Anatomy\Anatomy (A - G)\Foot 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1643063"/>
            <a:ext cx="4672013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BODY PARTS 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  <a:latin typeface="Arial" pitchFamily="34" charset="0"/>
              </a:rPr>
              <a:t>You kick balls with your feet.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785938"/>
            <a:ext cx="91440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You kick balls with these?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BODY PARTS 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  <a:latin typeface="Arial" pitchFamily="34" charset="0"/>
              </a:rPr>
              <a:t>You can see with your eyes.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785938"/>
            <a:ext cx="91440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You can see with these?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BODY PARTS 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  <a:latin typeface="Arial" pitchFamily="34" charset="0"/>
              </a:rPr>
              <a:t>You have ten toes.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785938"/>
            <a:ext cx="91440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How many toes do you have?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SPORTS  </a:t>
            </a:r>
            <a:r>
              <a:rPr altLang="zh-CN" sz="7200" smtClean="0">
                <a:ea typeface="SimSun" pitchFamily="2" charset="-122"/>
              </a:rPr>
              <a:t>100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0" y="56610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  <a:latin typeface="Arial" pitchFamily="34" charset="0"/>
              </a:rPr>
              <a:t>He is playing basketball.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500188"/>
            <a:ext cx="43211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What is he doing?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pic>
        <p:nvPicPr>
          <p:cNvPr id="43014" name="Picture 7" descr="C:\Users\Rich\Documents\eslkidsworld.com\clip art\Sports\Basketball\Player 056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928688"/>
            <a:ext cx="348615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SPORTS 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500188"/>
            <a:ext cx="43211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What is he doing?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56610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  <a:latin typeface="Arial" pitchFamily="34" charset="0"/>
              </a:rPr>
              <a:t>He is playing football.</a:t>
            </a:r>
          </a:p>
        </p:txBody>
      </p:sp>
      <p:pic>
        <p:nvPicPr>
          <p:cNvPr id="44038" name="Picture 7" descr="C:\Users\Rich\Documents\eslkidsworld.com\clip art\Sports\Cartoons (Sk - So)\Soccer - Player 007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500188"/>
            <a:ext cx="3944938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1500188"/>
            <a:ext cx="4186238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What’s the name of this animal?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000125" y="5715000"/>
            <a:ext cx="655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  <a:latin typeface="Arial" pitchFamily="34" charset="0"/>
              </a:rPr>
              <a:t>It’s a bear.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5400" b="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SimSun" pitchFamily="2" charset="-122"/>
                <a:cs typeface="+mj-cs"/>
              </a:rPr>
              <a:t>ANIMALS </a:t>
            </a:r>
            <a:r>
              <a:rPr lang="en-US" altLang="zh-CN" sz="4200" b="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SimSun" pitchFamily="2" charset="-122"/>
                <a:cs typeface="+mj-cs"/>
              </a:rPr>
              <a:t> </a:t>
            </a:r>
            <a:r>
              <a:rPr lang="en-US" altLang="zh-CN" sz="7200" b="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SimSun" pitchFamily="2" charset="-122"/>
                <a:cs typeface="+mj-cs"/>
              </a:rPr>
              <a:t>200</a:t>
            </a:r>
          </a:p>
        </p:txBody>
      </p:sp>
      <p:pic>
        <p:nvPicPr>
          <p:cNvPr id="8198" name="Picture 13" descr="C:\Users\Rich\Documents\eslkidsworld.com\clip art\Animals (Part 2)\Cartoons (A - Be)\Bear 09.wmf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786313" y="1357313"/>
            <a:ext cx="4000500" cy="4264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SPORTS 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6610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  <a:latin typeface="Arial" pitchFamily="34" charset="0"/>
              </a:rPr>
              <a:t>He is bowling.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500188"/>
            <a:ext cx="43211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What is he doing?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pic>
        <p:nvPicPr>
          <p:cNvPr id="45062" name="Picture 6" descr="C:\Users\Rich\Documents\eslkidsworld.com\clip art\Sports\Cartoons (Bo - Br)\Bowler 13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2571750"/>
            <a:ext cx="4672012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468313" y="1125538"/>
            <a:ext cx="424815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GB" altLang="zh-CN" b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SPORTS 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500188"/>
            <a:ext cx="43211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What is she doing?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56610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  <a:latin typeface="Arial" pitchFamily="34" charset="0"/>
              </a:rPr>
              <a:t>She is playing golf.</a:t>
            </a:r>
          </a:p>
        </p:txBody>
      </p:sp>
      <p:pic>
        <p:nvPicPr>
          <p:cNvPr id="46087" name="Picture 8" descr="C:\Users\Rich\Documents\eslkidsworld.com\clip art\Sports\Cartoons (Go - Gy)\Golfer 04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715000" y="1143000"/>
            <a:ext cx="2786063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SPORTS 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56610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  <a:latin typeface="Arial" pitchFamily="34" charset="0"/>
              </a:rPr>
              <a:t>He is playing rugby.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500188"/>
            <a:ext cx="43211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What is he doing?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pic>
        <p:nvPicPr>
          <p:cNvPr id="47110" name="Picture 8" descr="C:\Users\Rich\Documents\eslkidsworld.com\clip art\Sports\Cartoons (Re - Sk)\Rugby Player 2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1285875"/>
            <a:ext cx="3500438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>
                <a:ea typeface="SimSun" pitchFamily="2" charset="-122"/>
              </a:rPr>
              <a:t>FAMILY</a:t>
            </a:r>
            <a:r>
              <a:rPr altLang="zh-CN">
                <a:ea typeface="SimSun" pitchFamily="2" charset="-122"/>
              </a:rPr>
              <a:t>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100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827088" y="1628775"/>
            <a:ext cx="3754437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GB" altLang="zh-CN" b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6610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  <a:latin typeface="Arial" pitchFamily="34" charset="0"/>
              </a:rPr>
              <a:t>He is a father.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500188"/>
            <a:ext cx="43211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Who is he?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pic>
        <p:nvPicPr>
          <p:cNvPr id="48135" name="Picture 8" descr="C:\Users\Rich\Documents\eslkidsworld.com\clip art\People\Cartoons (A - Cl)\Baby - First Steps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785938"/>
            <a:ext cx="4029075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2286000" y="3357563"/>
            <a:ext cx="1857375" cy="785812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9155" name="Text Box 12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112653" name="Rectangle 13"/>
          <p:cNvSpPr>
            <a:spLocks noChangeArrowheads="1"/>
          </p:cNvSpPr>
          <p:nvPr/>
        </p:nvSpPr>
        <p:spPr bwMode="auto">
          <a:xfrm>
            <a:off x="827088" y="1628775"/>
            <a:ext cx="3754437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GB" altLang="zh-CN" b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>
                <a:ea typeface="SimSun" pitchFamily="2" charset="-122"/>
              </a:rPr>
              <a:t>FAMILY</a:t>
            </a:r>
            <a:r>
              <a:rPr altLang="zh-CN">
                <a:ea typeface="SimSun" pitchFamily="2" charset="-122"/>
              </a:rPr>
              <a:t>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56610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  <a:latin typeface="Arial" pitchFamily="34" charset="0"/>
              </a:rPr>
              <a:t>She is a mother.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1500188"/>
            <a:ext cx="43211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Who is she?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pic>
        <p:nvPicPr>
          <p:cNvPr id="49160" name="Picture 9" descr="C:\Users\Rich\Documents\eslkidsworld.com\clip art\People\Cartoons (Ma - O)\Mother &amp; Baby 21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857250"/>
            <a:ext cx="246538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ght Arrow 13"/>
          <p:cNvSpPr/>
          <p:nvPr/>
        </p:nvSpPr>
        <p:spPr>
          <a:xfrm rot="20203400">
            <a:off x="3357563" y="3071813"/>
            <a:ext cx="1857375" cy="785812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3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113678" name="Rectangle 14"/>
          <p:cNvSpPr>
            <a:spLocks noChangeArrowheads="1"/>
          </p:cNvSpPr>
          <p:nvPr/>
        </p:nvSpPr>
        <p:spPr bwMode="auto">
          <a:xfrm>
            <a:off x="827088" y="1628775"/>
            <a:ext cx="3754437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GB" altLang="zh-CN" b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>
                <a:ea typeface="SimSun" pitchFamily="2" charset="-122"/>
              </a:rPr>
              <a:t>FAMILY</a:t>
            </a:r>
            <a:r>
              <a:rPr altLang="zh-CN">
                <a:ea typeface="SimSun" pitchFamily="2" charset="-122"/>
              </a:rPr>
              <a:t>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56610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  <a:latin typeface="Arial" pitchFamily="34" charset="0"/>
              </a:rPr>
              <a:t>They are a family.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500188"/>
            <a:ext cx="43211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Who are they?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pic>
        <p:nvPicPr>
          <p:cNvPr id="50183" name="Picture 8" descr="C:\Users\Rich\Documents\eslkidsworld.com\clip art\People\Cartoons (Es - Ge)\Family 10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1357313"/>
            <a:ext cx="4672013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9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114698" name="Rectangle 10"/>
          <p:cNvSpPr>
            <a:spLocks noChangeArrowheads="1"/>
          </p:cNvSpPr>
          <p:nvPr/>
        </p:nvSpPr>
        <p:spPr bwMode="auto">
          <a:xfrm>
            <a:off x="827088" y="1628775"/>
            <a:ext cx="3754437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GB" altLang="zh-CN" b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>
                <a:ea typeface="SimSun" pitchFamily="2" charset="-122"/>
              </a:rPr>
              <a:t>FAMILY</a:t>
            </a:r>
            <a:r>
              <a:rPr altLang="zh-CN">
                <a:ea typeface="SimSun" pitchFamily="2" charset="-122"/>
              </a:rPr>
              <a:t>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56610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  <a:latin typeface="Arial" pitchFamily="34" charset="0"/>
              </a:rPr>
              <a:t>Your father’s brother is your uncle.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1785938"/>
            <a:ext cx="91440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sz="66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Who is your father’s brother?</a:t>
            </a:r>
            <a:endParaRPr lang="en-GB" sz="6600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4" name="Rectangle 12"/>
          <p:cNvSpPr>
            <a:spLocks noChangeArrowheads="1"/>
          </p:cNvSpPr>
          <p:nvPr/>
        </p:nvSpPr>
        <p:spPr bwMode="auto">
          <a:xfrm>
            <a:off x="468313" y="2603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endParaRPr lang="en-US" altLang="zh-CN" sz="4400" b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2227" name="Text Box 13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>
                <a:ea typeface="SimSun" pitchFamily="2" charset="-122"/>
              </a:rPr>
              <a:t>FAMILY</a:t>
            </a:r>
            <a:r>
              <a:rPr altLang="zh-CN">
                <a:ea typeface="SimSun" pitchFamily="2" charset="-122"/>
              </a:rPr>
              <a:t>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6610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  <a:latin typeface="Arial" pitchFamily="34" charset="0"/>
              </a:rPr>
              <a:t>Your uncle’s son is your cousin.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785938"/>
            <a:ext cx="91440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sz="66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Who is your uncle’s son?</a:t>
            </a:r>
            <a:endParaRPr lang="en-GB" sz="6600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COLOUR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>
                <a:ea typeface="SimSun" pitchFamily="2" charset="-122"/>
              </a:rPr>
              <a:t>100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CN" sz="2800" b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 It’s red.</a:t>
            </a:r>
            <a:endParaRPr lang="en-GB" sz="2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3252" name="Text 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214813" y="6215063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800" b="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ea typeface="SimSun" pitchFamily="2" charset="-122"/>
              </a:rPr>
              <a:t>BACK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500188"/>
            <a:ext cx="43211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What colour is this?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pic>
        <p:nvPicPr>
          <p:cNvPr id="53254" name="Picture 8" descr="C:\Users\Rich\Documents\eslkidsworld.com\clip art\Shapes\Abstract (Part 1)\Shape 116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1214438"/>
            <a:ext cx="43148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6"/>
          <p:cNvSpPr txBox="1">
            <a:spLocks noChangeArrowheads="1"/>
          </p:cNvSpPr>
          <p:nvPr/>
        </p:nvSpPr>
        <p:spPr bwMode="auto">
          <a:xfrm>
            <a:off x="4211638" y="623728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800" b="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COLOUR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CN" sz="2800" b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 It’s orange.</a:t>
            </a:r>
            <a:endParaRPr lang="en-GB" sz="2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500188"/>
            <a:ext cx="43211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What colour is this?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pic>
        <p:nvPicPr>
          <p:cNvPr id="54278" name="Picture 8" descr="C:\Users\Rich\Documents\eslkidsworld.com\clip art\Shapes\Abstract (Part 1)\Shape 13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357313"/>
            <a:ext cx="43148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2143125"/>
            <a:ext cx="9144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cs typeface="Arial" charset="0"/>
              </a:rPr>
              <a:t>Which bird can run quickly but can’t fly?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>
                <a:ea typeface="SimSun" pitchFamily="2" charset="-122"/>
              </a:rPr>
              <a:t>ANIMALS</a:t>
            </a:r>
            <a:r>
              <a:rPr altLang="zh-CN">
                <a:ea typeface="SimSun" pitchFamily="2" charset="-122"/>
              </a:rPr>
              <a:t>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CN" sz="2800" b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 It’s an ostrich.</a:t>
            </a:r>
            <a:endParaRPr lang="en-GB" sz="2800" b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6"/>
          <p:cNvSpPr txBox="1">
            <a:spLocks noChangeArrowheads="1"/>
          </p:cNvSpPr>
          <p:nvPr/>
        </p:nvSpPr>
        <p:spPr bwMode="auto">
          <a:xfrm>
            <a:off x="4211638" y="623728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COLOUR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300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CN" sz="2800" b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 It’s blue.</a:t>
            </a:r>
            <a:endParaRPr lang="en-GB" sz="2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500188"/>
            <a:ext cx="43211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What colour is this?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pic>
        <p:nvPicPr>
          <p:cNvPr id="55302" name="Picture 8" descr="C:\Users\Rich\Documents\eslkidsworld.com\clip art\Shapes\Abstract (Part 1)\Shape 22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500188"/>
            <a:ext cx="410051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6"/>
          <p:cNvSpPr txBox="1">
            <a:spLocks noChangeArrowheads="1"/>
          </p:cNvSpPr>
          <p:nvPr/>
        </p:nvSpPr>
        <p:spPr bwMode="auto">
          <a:xfrm>
            <a:off x="4211638" y="623728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COLOUR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CN" sz="2800" b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 It’s black.</a:t>
            </a:r>
            <a:endParaRPr lang="en-GB" sz="2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500188"/>
            <a:ext cx="43211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What colour is this?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pic>
        <p:nvPicPr>
          <p:cNvPr id="56326" name="Picture 8" descr="C:\Users\Rich\Documents\eslkidsworld.com\clip art\Shapes\Abstract (Part 1)\Shape 283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285875"/>
            <a:ext cx="4243387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GB" b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57347" name="Text Box 6"/>
          <p:cNvSpPr txBox="1">
            <a:spLocks noChangeArrowheads="1"/>
          </p:cNvSpPr>
          <p:nvPr/>
        </p:nvSpPr>
        <p:spPr bwMode="auto">
          <a:xfrm>
            <a:off x="4211638" y="623728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COLOUR</a:t>
            </a:r>
            <a:r>
              <a:rPr altLang="zh-CN" smtClean="0">
                <a:ea typeface="SimSun" pitchFamily="2" charset="-122"/>
              </a:rPr>
              <a:t> 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55895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CN" sz="2800" b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 It’s yellow.</a:t>
            </a:r>
            <a:endParaRPr lang="en-GB" sz="2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1500188"/>
            <a:ext cx="43211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What colour is this?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pic>
        <p:nvPicPr>
          <p:cNvPr id="57351" name="Picture 10" descr="C:\Users\Rich\Documents\eslkidsworld.com\clip art\Shapes\Simple (A - O)\Dot 3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1714500"/>
            <a:ext cx="3571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GB" b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58371" name="Text Box 6"/>
          <p:cNvSpPr txBox="1">
            <a:spLocks noChangeArrowheads="1"/>
          </p:cNvSpPr>
          <p:nvPr/>
        </p:nvSpPr>
        <p:spPr bwMode="auto">
          <a:xfrm>
            <a:off x="4211638" y="623728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1500188"/>
            <a:ext cx="91440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Thanks for using PowerPoint at </a:t>
            </a:r>
            <a:r>
              <a:rPr lang="en-GB" altLang="zh-CN" b="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  <a:hlinkClick r:id="rId4"/>
              </a:rPr>
              <a:t>www.eslkidsworld.com</a:t>
            </a:r>
            <a:endParaRPr lang="en-GB" altLang="zh-CN" b="0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ea typeface="SimSun" pitchFamily="2" charset="-122"/>
              <a:cs typeface="Arial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116013" y="5589588"/>
            <a:ext cx="655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It’s a shark</a:t>
            </a:r>
            <a:endParaRPr lang="en-GB" sz="2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>
                <a:ea typeface="SimSun" pitchFamily="2" charset="-122"/>
              </a:rPr>
              <a:t>ANIMALS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400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1643063"/>
            <a:ext cx="4186238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What’s the name of this fish?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pic>
        <p:nvPicPr>
          <p:cNvPr id="10246" name="Picture 10" descr="C:\Users\Rich\Documents\eslkidsworld.com\clip art\Animals (Part 2)\Cartoons (Sh - Sn)\Shark 06.wmf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4071938" y="2000250"/>
            <a:ext cx="4672012" cy="3308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2143125" y="5715000"/>
            <a:ext cx="4464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>
                <a:solidFill>
                  <a:schemeClr val="tx1"/>
                </a:solidFill>
                <a:latin typeface="Arial" pitchFamily="34" charset="0"/>
              </a:rPr>
              <a:t>It’s a beaver.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>
                <a:ea typeface="SimSun" pitchFamily="2" charset="-122"/>
              </a:rPr>
              <a:t>ANIMALS</a:t>
            </a:r>
            <a:r>
              <a:rPr altLang="zh-CN">
                <a:ea typeface="SimSun" pitchFamily="2" charset="-122"/>
              </a:rPr>
              <a:t>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500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643063"/>
            <a:ext cx="4186238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What’s the name of this animal?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pic>
        <p:nvPicPr>
          <p:cNvPr id="11270" name="Picture 17" descr="C:\Users\Rich\Documents\eslkidsworld.com\clip art\Animals (Part 2)\Cartoons (Be - Bu)\Beaver 03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1857375"/>
            <a:ext cx="3570287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116013" y="5589588"/>
            <a:ext cx="655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CN" sz="2800" b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They are Bananas.</a:t>
            </a:r>
            <a:endParaRPr lang="en-GB" sz="2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FOOD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100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1500188"/>
            <a:ext cx="43211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What’s this fruit called?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pic>
        <p:nvPicPr>
          <p:cNvPr id="12294" name="Picture 10" descr="C:\Users\Rich\Documents\eslkidsworld.com\clip art\Food &amp; Drink\Fruits (A - B)\Bananas 2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857375"/>
            <a:ext cx="4029075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0">
                <a:solidFill>
                  <a:schemeClr val="tx1"/>
                </a:solidFill>
                <a:latin typeface="Arial" pitchFamily="34" charset="0"/>
                <a:ea typeface="SimSun" pitchFamily="2" charset="-122"/>
                <a:hlinkClick r:id="rId3" action="ppaction://hlinksldjump"/>
              </a:rPr>
              <a:t>BACK</a:t>
            </a:r>
            <a:endParaRPr lang="en-US" altLang="zh-CN" sz="1800" b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1116013" y="5589588"/>
            <a:ext cx="655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CN" sz="2800" b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He’s eating a hamburger.</a:t>
            </a:r>
            <a:endParaRPr lang="en-GB" sz="2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5400" smtClean="0">
                <a:ea typeface="SimSun" pitchFamily="2" charset="-122"/>
              </a:rPr>
              <a:t>FOOD </a:t>
            </a:r>
            <a:r>
              <a:rPr altLang="zh-CN" smtClean="0">
                <a:ea typeface="SimSun" pitchFamily="2" charset="-122"/>
              </a:rPr>
              <a:t> </a:t>
            </a:r>
            <a:r>
              <a:rPr altLang="zh-CN" sz="7200" smtClean="0">
                <a:ea typeface="SimSun" pitchFamily="2" charset="-122"/>
              </a:rPr>
              <a:t>200</a:t>
            </a:r>
            <a:endParaRPr altLang="zh-CN" sz="7200">
              <a:ea typeface="SimSun" pitchFamily="2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500188"/>
            <a:ext cx="43211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zh-CN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  <a:ea typeface="SimSun" pitchFamily="2" charset="-122"/>
                <a:cs typeface="Arial" charset="0"/>
              </a:rPr>
              <a:t>What’s he eating?</a:t>
            </a:r>
            <a:endParaRPr lang="en-GB" b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itchFamily="34" charset="0"/>
              <a:cs typeface="Arial" charset="0"/>
            </a:endParaRPr>
          </a:p>
        </p:txBody>
      </p:sp>
      <p:pic>
        <p:nvPicPr>
          <p:cNvPr id="13318" name="Picture 16" descr="C:\Users\Rich\Documents\eslkidsworld.com\clip art\Food &amp; Drink\Cartoons (E - Ma)\Eating a Hamburger 3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928688"/>
            <a:ext cx="467201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1671</TotalTime>
  <Words>830</Words>
  <Application>Microsoft Office PowerPoint</Application>
  <PresentationFormat>On-screen Show (4:3)</PresentationFormat>
  <Paragraphs>280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Times New Roman</vt:lpstr>
      <vt:lpstr>Arial</vt:lpstr>
      <vt:lpstr>Constantia</vt:lpstr>
      <vt:lpstr>Wingdings 2</vt:lpstr>
      <vt:lpstr>华文新魏</vt:lpstr>
      <vt:lpstr>SimSun</vt:lpstr>
      <vt:lpstr>Arial Narrow</vt:lpstr>
      <vt:lpstr>Berlin Sans FB</vt:lpstr>
      <vt:lpstr>Wingdings</vt:lpstr>
      <vt:lpstr>Verdana</vt:lpstr>
      <vt:lpstr>Paper</vt:lpstr>
      <vt:lpstr>JEOPARDY</vt:lpstr>
      <vt:lpstr>CATEGORIES</vt:lpstr>
      <vt:lpstr>ANIMALS  100</vt:lpstr>
      <vt:lpstr>Slide 4</vt:lpstr>
      <vt:lpstr>ANIMALS  300</vt:lpstr>
      <vt:lpstr>ANIMALS  400</vt:lpstr>
      <vt:lpstr>ANIMALS  500</vt:lpstr>
      <vt:lpstr>FOOD  100</vt:lpstr>
      <vt:lpstr>FOOD  200</vt:lpstr>
      <vt:lpstr>FOOD  300</vt:lpstr>
      <vt:lpstr>FOOD  400</vt:lpstr>
      <vt:lpstr>FOOD  500</vt:lpstr>
      <vt:lpstr>PARK  100</vt:lpstr>
      <vt:lpstr>PARK  200</vt:lpstr>
      <vt:lpstr>PARK  300</vt:lpstr>
      <vt:lpstr>PARK  400</vt:lpstr>
      <vt:lpstr>PARK  500</vt:lpstr>
      <vt:lpstr>IN THE HOUSE  100</vt:lpstr>
      <vt:lpstr>IN THE HOUSE  200</vt:lpstr>
      <vt:lpstr>IN THE HOUSE  300</vt:lpstr>
      <vt:lpstr>IN THE HOUSE  400</vt:lpstr>
      <vt:lpstr>IN THE HOUSE  500</vt:lpstr>
      <vt:lpstr>IN THE SCHOOL  100</vt:lpstr>
      <vt:lpstr>IN THE SCHOOL  200</vt:lpstr>
      <vt:lpstr>IN THE SCHOOL  300</vt:lpstr>
      <vt:lpstr>IN THE SCHOOL  400</vt:lpstr>
      <vt:lpstr>IN THE SCHOOL  500</vt:lpstr>
      <vt:lpstr>CLOTHING   100</vt:lpstr>
      <vt:lpstr>CLOTHING   200</vt:lpstr>
      <vt:lpstr>CLOTHING   300</vt:lpstr>
      <vt:lpstr>CLOTHING   400</vt:lpstr>
      <vt:lpstr>CLOTHING   500</vt:lpstr>
      <vt:lpstr>BODY PARTS  100</vt:lpstr>
      <vt:lpstr>BODY PARTS  200</vt:lpstr>
      <vt:lpstr>BODY PARTS  300</vt:lpstr>
      <vt:lpstr>BODY PARTS  400</vt:lpstr>
      <vt:lpstr>BODY PARTS  500</vt:lpstr>
      <vt:lpstr>SPORTS  100</vt:lpstr>
      <vt:lpstr>SPORTS  200</vt:lpstr>
      <vt:lpstr>SPORTS  300</vt:lpstr>
      <vt:lpstr>SPORTS  400</vt:lpstr>
      <vt:lpstr>SPORTS  500</vt:lpstr>
      <vt:lpstr>FAMILY  100</vt:lpstr>
      <vt:lpstr>FAMILY  200</vt:lpstr>
      <vt:lpstr>FAMILY  300</vt:lpstr>
      <vt:lpstr>FAMILY  400</vt:lpstr>
      <vt:lpstr>FAMILY  500</vt:lpstr>
      <vt:lpstr>COLOUR  100</vt:lpstr>
      <vt:lpstr>COLOUR  200</vt:lpstr>
      <vt:lpstr>COLOUR  300</vt:lpstr>
      <vt:lpstr>COLOUR  400</vt:lpstr>
      <vt:lpstr>COLOUR  500</vt:lpstr>
      <vt:lpstr>Slide 53</vt:lpstr>
    </vt:vector>
  </TitlesOfParts>
  <Company>EF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Beginner</dc:title>
  <dc:creator>ESL Kids World</dc:creator>
  <cp:lastModifiedBy>Richard</cp:lastModifiedBy>
  <cp:revision>113</cp:revision>
  <dcterms:created xsi:type="dcterms:W3CDTF">2007-04-01T05:43:10Z</dcterms:created>
  <dcterms:modified xsi:type="dcterms:W3CDTF">2020-03-23T03:43:51Z</dcterms:modified>
</cp:coreProperties>
</file>